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77" r:id="rId5"/>
    <p:sldId id="268" r:id="rId6"/>
    <p:sldId id="274" r:id="rId7"/>
    <p:sldId id="270" r:id="rId8"/>
    <p:sldId id="258" r:id="rId9"/>
    <p:sldId id="272" r:id="rId10"/>
    <p:sldId id="273" r:id="rId11"/>
    <p:sldId id="259" r:id="rId12"/>
    <p:sldId id="261" r:id="rId13"/>
    <p:sldId id="262" r:id="rId14"/>
    <p:sldId id="263" r:id="rId15"/>
    <p:sldId id="260" r:id="rId16"/>
    <p:sldId id="275" r:id="rId17"/>
    <p:sldId id="265" r:id="rId18"/>
    <p:sldId id="271" r:id="rId19"/>
    <p:sldId id="266"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0" autoAdjust="0"/>
    <p:restoredTop sz="86456" autoAdjust="0"/>
  </p:normalViewPr>
  <p:slideViewPr>
    <p:cSldViewPr>
      <p:cViewPr varScale="1">
        <p:scale>
          <a:sx n="105" d="100"/>
          <a:sy n="105" d="100"/>
        </p:scale>
        <p:origin x="-834" y="-84"/>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D6D5304-F5A4-412A-8F48-0E26864CDF84}"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D5304-F5A4-412A-8F48-0E26864CDF84}"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D5304-F5A4-412A-8F48-0E26864CDF84}"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D6D5304-F5A4-412A-8F48-0E26864CDF84}"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D6D5304-F5A4-412A-8F48-0E26864CDF84}" type="datetimeFigureOut">
              <a:rPr lang="en-US" smtClean="0"/>
              <a:pPr/>
              <a:t>3/12/2012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6D5304-F5A4-412A-8F48-0E26864CDF84}"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D6D5304-F5A4-412A-8F48-0E26864CDF84}" type="datetimeFigureOut">
              <a:rPr lang="en-US" smtClean="0"/>
              <a:pPr/>
              <a:t>3/12/2012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D6D5304-F5A4-412A-8F48-0E26864CDF84}" type="datetimeFigureOut">
              <a:rPr lang="en-US" smtClean="0"/>
              <a:pPr/>
              <a:t>3/12/2012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6D5304-F5A4-412A-8F48-0E26864CDF84}" type="datetimeFigureOut">
              <a:rPr lang="en-US" smtClean="0"/>
              <a:pPr/>
              <a:t>3/12/2012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D5304-F5A4-412A-8F48-0E26864CDF84}"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D6D5304-F5A4-412A-8F48-0E26864CDF84}" type="datetimeFigureOut">
              <a:rPr lang="en-US" smtClean="0"/>
              <a:pPr/>
              <a:t>3/12/2012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F52880-BEB4-4795-88F8-3CC55D50365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D6D5304-F5A4-412A-8F48-0E26864CDF84}" type="datetimeFigureOut">
              <a:rPr lang="en-US" smtClean="0"/>
              <a:pPr/>
              <a:t>3/12/2012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A9F52880-BEB4-4795-88F8-3CC55D50365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The Acts of the Apostles</a:t>
            </a:r>
            <a:endParaRPr lang="en-US" i="1" dirty="0"/>
          </a:p>
        </p:txBody>
      </p:sp>
      <p:sp>
        <p:nvSpPr>
          <p:cNvPr id="3" name="Subtitle 2"/>
          <p:cNvSpPr>
            <a:spLocks noGrp="1"/>
          </p:cNvSpPr>
          <p:nvPr>
            <p:ph type="subTitle" idx="1"/>
          </p:nvPr>
        </p:nvSpPr>
        <p:spPr/>
        <p:txBody>
          <a:bodyPr/>
          <a:lstStyle/>
          <a:p>
            <a:r>
              <a:rPr lang="en-US" i="1" dirty="0" smtClean="0"/>
              <a:t>A Detailed Study</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the Spread of the Gospel</a:t>
            </a:r>
            <a:endParaRPr lang="en-US" dirty="0"/>
          </a:p>
        </p:txBody>
      </p:sp>
      <p:sp>
        <p:nvSpPr>
          <p:cNvPr id="3" name="Content Placeholder 2"/>
          <p:cNvSpPr>
            <a:spLocks noGrp="1"/>
          </p:cNvSpPr>
          <p:nvPr>
            <p:ph idx="1"/>
          </p:nvPr>
        </p:nvSpPr>
        <p:spPr/>
        <p:txBody>
          <a:bodyPr>
            <a:noAutofit/>
          </a:bodyPr>
          <a:lstStyle/>
          <a:p>
            <a:r>
              <a:rPr lang="en-US" sz="2600" dirty="0" smtClean="0"/>
              <a:t>The apostles tell the good news about Jesus in Jerusalem (1:1-6:7)</a:t>
            </a:r>
          </a:p>
          <a:p>
            <a:r>
              <a:rPr lang="en-US" sz="2600" dirty="0" smtClean="0"/>
              <a:t>The Gospel in preached in Judea and Samaria (6:8-9:31)</a:t>
            </a:r>
          </a:p>
          <a:p>
            <a:r>
              <a:rPr lang="en-US" sz="2600" dirty="0" smtClean="0"/>
              <a:t>Gentiles are included (9:32-12:24)</a:t>
            </a:r>
          </a:p>
          <a:p>
            <a:r>
              <a:rPr lang="en-US" sz="2600" dirty="0" smtClean="0"/>
              <a:t>The Gospel is preached in Asia (12:25-16:5)</a:t>
            </a:r>
          </a:p>
          <a:p>
            <a:r>
              <a:rPr lang="en-US" sz="2600" dirty="0" smtClean="0"/>
              <a:t>The Gospel is preached in Europe (16:6-19:20)</a:t>
            </a:r>
          </a:p>
          <a:p>
            <a:r>
              <a:rPr lang="en-US" sz="2600" dirty="0" smtClean="0"/>
              <a:t>The Gospel is preached in the capital of the Empire (19:21-28:31)</a:t>
            </a:r>
            <a:endParaRPr 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Teaching Method</a:t>
            </a:r>
            <a:endParaRPr lang="en-US" dirty="0"/>
          </a:p>
        </p:txBody>
      </p:sp>
      <p:sp>
        <p:nvSpPr>
          <p:cNvPr id="3" name="Content Placeholder 2"/>
          <p:cNvSpPr>
            <a:spLocks noGrp="1"/>
          </p:cNvSpPr>
          <p:nvPr>
            <p:ph idx="1"/>
          </p:nvPr>
        </p:nvSpPr>
        <p:spPr/>
        <p:txBody>
          <a:bodyPr>
            <a:normAutofit lnSpcReduction="10000"/>
          </a:bodyPr>
          <a:lstStyle/>
          <a:p>
            <a:r>
              <a:rPr lang="en-US" dirty="0" smtClean="0"/>
              <a:t>Video Introduction</a:t>
            </a:r>
          </a:p>
          <a:p>
            <a:r>
              <a:rPr lang="en-US" dirty="0" smtClean="0"/>
              <a:t>Background Information</a:t>
            </a:r>
          </a:p>
          <a:p>
            <a:r>
              <a:rPr lang="en-US" dirty="0" smtClean="0"/>
              <a:t>Summary of Events</a:t>
            </a:r>
          </a:p>
          <a:p>
            <a:r>
              <a:rPr lang="en-US" dirty="0" smtClean="0"/>
              <a:t>Archaeological Confirmation</a:t>
            </a:r>
          </a:p>
          <a:p>
            <a:r>
              <a:rPr lang="en-US" dirty="0" smtClean="0"/>
              <a:t>Important Textual Variations</a:t>
            </a:r>
          </a:p>
          <a:p>
            <a:r>
              <a:rPr lang="en-US" dirty="0" smtClean="0"/>
              <a:t>Discussion Question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Video Introduction</a:t>
            </a:r>
            <a:endParaRPr lang="en-US" dirty="0"/>
          </a:p>
        </p:txBody>
      </p:sp>
      <p:sp>
        <p:nvSpPr>
          <p:cNvPr id="3" name="Content Placeholder 2"/>
          <p:cNvSpPr>
            <a:spLocks noGrp="1"/>
          </p:cNvSpPr>
          <p:nvPr>
            <p:ph idx="1"/>
          </p:nvPr>
        </p:nvSpPr>
        <p:spPr/>
        <p:txBody>
          <a:bodyPr/>
          <a:lstStyle/>
          <a:p>
            <a:r>
              <a:rPr lang="en-US" dirty="0" smtClean="0"/>
              <a:t>Each week we will begin by showing a DVD section of the Scripture for that week</a:t>
            </a:r>
          </a:p>
          <a:p>
            <a:r>
              <a:rPr lang="en-US" dirty="0" smtClean="0"/>
              <a:t>The DVD is </a:t>
            </a:r>
            <a:r>
              <a:rPr lang="en-US" i="1" dirty="0" smtClean="0"/>
              <a:t>The Visual Bible – Acts</a:t>
            </a:r>
            <a:endParaRPr lang="en-US" dirty="0" smtClean="0"/>
          </a:p>
          <a:p>
            <a:r>
              <a:rPr lang="en-US" dirty="0" smtClean="0"/>
              <a:t>The script is exactly the NIV text</a:t>
            </a:r>
          </a:p>
          <a:p>
            <a:r>
              <a:rPr lang="en-US" dirty="0" smtClean="0"/>
              <a:t>However, some scenes are narrated instead of being dramatized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Background Information</a:t>
            </a:r>
            <a:endParaRPr lang="en-US" dirty="0"/>
          </a:p>
        </p:txBody>
      </p:sp>
      <p:sp>
        <p:nvSpPr>
          <p:cNvPr id="3" name="Content Placeholder 2"/>
          <p:cNvSpPr>
            <a:spLocks noGrp="1"/>
          </p:cNvSpPr>
          <p:nvPr>
            <p:ph idx="1"/>
          </p:nvPr>
        </p:nvSpPr>
        <p:spPr/>
        <p:txBody>
          <a:bodyPr/>
          <a:lstStyle/>
          <a:p>
            <a:r>
              <a:rPr lang="en-US" dirty="0" smtClean="0"/>
              <a:t>Here we tell you things that a first century Greek reader would understand but a twenty-first century American reader might not</a:t>
            </a:r>
          </a:p>
          <a:p>
            <a:r>
              <a:rPr lang="en-US" dirty="0" smtClean="0"/>
              <a:t>We try to be your Bible dictionary and encyclopedia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Summary of Events</a:t>
            </a:r>
            <a:endParaRPr lang="en-US" dirty="0"/>
          </a:p>
        </p:txBody>
      </p:sp>
      <p:sp>
        <p:nvSpPr>
          <p:cNvPr id="3" name="Content Placeholder 2"/>
          <p:cNvSpPr>
            <a:spLocks noGrp="1"/>
          </p:cNvSpPr>
          <p:nvPr>
            <p:ph idx="1"/>
          </p:nvPr>
        </p:nvSpPr>
        <p:spPr/>
        <p:txBody>
          <a:bodyPr/>
          <a:lstStyle/>
          <a:p>
            <a:r>
              <a:rPr lang="en-US" baseline="0" dirty="0" smtClean="0"/>
              <a:t>Here we summarize what happens in the narrative, including things that might not be obvious if you don’t have the background knowledge Luke’s readers had</a:t>
            </a:r>
          </a:p>
          <a:p>
            <a:r>
              <a:rPr lang="en-US" dirty="0" smtClean="0"/>
              <a:t>Here also we describe differing interpretations of the events to let you make your choice</a:t>
            </a:r>
            <a:endParaRPr lang="en-US" baseline="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Archaeological</a:t>
            </a:r>
            <a:r>
              <a:rPr lang="en-US" baseline="0" dirty="0" smtClean="0"/>
              <a:t> Confirmation</a:t>
            </a:r>
            <a:endParaRPr lang="en-US" dirty="0"/>
          </a:p>
        </p:txBody>
      </p:sp>
      <p:sp>
        <p:nvSpPr>
          <p:cNvPr id="3" name="Content Placeholder 2"/>
          <p:cNvSpPr>
            <a:spLocks noGrp="1"/>
          </p:cNvSpPr>
          <p:nvPr>
            <p:ph idx="1"/>
          </p:nvPr>
        </p:nvSpPr>
        <p:spPr/>
        <p:txBody>
          <a:bodyPr>
            <a:noAutofit/>
          </a:bodyPr>
          <a:lstStyle/>
          <a:p>
            <a:r>
              <a:rPr lang="en-US" sz="2000" dirty="0" smtClean="0"/>
              <a:t>It’s no good trying to convince an unbeliever that the Bible is the word of God and inerrant by quoting the Bible to him.  Unlike you, he doesn’t already believe it.</a:t>
            </a:r>
          </a:p>
          <a:p>
            <a:r>
              <a:rPr lang="en-US" sz="2000" dirty="0" smtClean="0"/>
              <a:t>A much better tactic is to:</a:t>
            </a:r>
          </a:p>
          <a:p>
            <a:pPr lvl="1"/>
            <a:r>
              <a:rPr lang="en-US" sz="2000" dirty="0" smtClean="0"/>
              <a:t>Show him how the words of the NT have been verified </a:t>
            </a:r>
            <a:r>
              <a:rPr lang="en-US" sz="2000" dirty="0"/>
              <a:t>b</a:t>
            </a:r>
            <a:r>
              <a:rPr lang="en-US" sz="2000" dirty="0" smtClean="0"/>
              <a:t>y archaeological discoveries.</a:t>
            </a:r>
          </a:p>
          <a:p>
            <a:pPr lvl="1"/>
            <a:r>
              <a:rPr lang="en-US" sz="2000" dirty="0" smtClean="0"/>
              <a:t>Then point out to him that the human authors of the NT had little to gain and much to lose by making up what they wrote.</a:t>
            </a:r>
          </a:p>
          <a:p>
            <a:pPr lvl="1"/>
            <a:r>
              <a:rPr lang="en-US" sz="2000" dirty="0" smtClean="0"/>
              <a:t>Then ask him why he doubts writings that have been archaeologically verified and contain embarrassing stories about the authors themselves.  Why would they make it up?</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Archaeological Confirmation in Acts</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The book of Acts is important in this effort because in volume 1 (the Gospel of Luke) its author claims to have compiled his narrative from eyewitness accounts.</a:t>
            </a:r>
          </a:p>
          <a:p>
            <a:r>
              <a:rPr lang="en-US" dirty="0" smtClean="0"/>
              <a:t>In </a:t>
            </a:r>
            <a:r>
              <a:rPr lang="en-US" i="1" dirty="0" smtClean="0"/>
              <a:t>Book of Acts in the Setting of Hellenistic History</a:t>
            </a:r>
            <a:r>
              <a:rPr lang="en-US" dirty="0" smtClean="0"/>
              <a:t>, 84 different details are noted which an eyewitness might know but a ordinary first century Greek author would not.  We will try to point some of these out to you as we go through the book.</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smtClean="0"/>
              <a:t>Important Textual Variations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Modern New Testaments are typically translated from a standard Greek text</a:t>
            </a:r>
          </a:p>
          <a:p>
            <a:r>
              <a:rPr lang="en-US" dirty="0" smtClean="0"/>
              <a:t>However this standard text (in the case of our pew Bibles the 1993 edition of </a:t>
            </a:r>
            <a:r>
              <a:rPr lang="en-US" i="1" dirty="0" smtClean="0"/>
              <a:t>The Greek New Testament</a:t>
            </a:r>
            <a:r>
              <a:rPr lang="en-US" dirty="0" smtClean="0"/>
              <a:t> published by the United Bible Societies) is chosen by people known as textual critics</a:t>
            </a:r>
          </a:p>
          <a:p>
            <a:r>
              <a:rPr lang="en-US" dirty="0" smtClean="0"/>
              <a:t>Textual critics review the wording of different manuscripts, decide which is more likely the original wording, and put that wording in the standard Greek NT text.  The alternate wording they list in footnotes</a:t>
            </a:r>
          </a:p>
          <a:p>
            <a:r>
              <a:rPr lang="en-US" dirty="0" smtClean="0"/>
              <a:t>Translation committees then decide 1) on which Greek words (text or footnotes) they will base their English translation, 2) which alternate readings (if any) they will list in their own footnotes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of a Textual Variation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“And </a:t>
            </a:r>
            <a:r>
              <a:rPr lang="en-US" dirty="0"/>
              <a:t>Philip said, If thou </a:t>
            </a:r>
            <a:r>
              <a:rPr lang="en-US" dirty="0" err="1"/>
              <a:t>believest</a:t>
            </a:r>
            <a:r>
              <a:rPr lang="en-US" dirty="0"/>
              <a:t> with all </a:t>
            </a:r>
            <a:r>
              <a:rPr lang="en-US" dirty="0" err="1"/>
              <a:t>thine</a:t>
            </a:r>
            <a:r>
              <a:rPr lang="en-US" dirty="0"/>
              <a:t> heart, thou </a:t>
            </a:r>
            <a:r>
              <a:rPr lang="en-US" dirty="0" err="1"/>
              <a:t>mayest</a:t>
            </a:r>
            <a:r>
              <a:rPr lang="en-US" dirty="0"/>
              <a:t>. And he answered and said, I believe that Jesus Christ is the Son of God</a:t>
            </a:r>
            <a:r>
              <a:rPr lang="en-US" dirty="0" smtClean="0"/>
              <a:t>.” (Acts 8:37, KJV)</a:t>
            </a:r>
          </a:p>
          <a:p>
            <a:r>
              <a:rPr lang="en-US" dirty="0" smtClean="0"/>
              <a:t>The RSV and NRSV put this verse in a footnote</a:t>
            </a:r>
          </a:p>
          <a:p>
            <a:r>
              <a:rPr lang="en-US" dirty="0" smtClean="0"/>
              <a:t>The ASV, NASB, and HCSB print the verse in brackets with a note that most manuscripts do not have it</a:t>
            </a:r>
          </a:p>
          <a:p>
            <a:r>
              <a:rPr lang="en-US" dirty="0" smtClean="0"/>
              <a:t>The NIV puts it in a footnote and says that only late manuscripts have it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smtClean="0"/>
              <a:t>Discussion Question</a:t>
            </a:r>
            <a:endParaRPr lang="en-US" dirty="0"/>
          </a:p>
        </p:txBody>
      </p:sp>
      <p:sp>
        <p:nvSpPr>
          <p:cNvPr id="3" name="Content Placeholder 2"/>
          <p:cNvSpPr>
            <a:spLocks noGrp="1"/>
          </p:cNvSpPr>
          <p:nvPr>
            <p:ph idx="1"/>
          </p:nvPr>
        </p:nvSpPr>
        <p:spPr/>
        <p:txBody>
          <a:bodyPr/>
          <a:lstStyle/>
          <a:p>
            <a:r>
              <a:rPr lang="en-US" dirty="0" smtClean="0"/>
              <a:t>Is it important for you to understand the choices made by translators and textual critics about the which words you read in your English Bible?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About Acts</a:t>
            </a:r>
            <a:endParaRPr lang="en-US" dirty="0"/>
          </a:p>
        </p:txBody>
      </p:sp>
      <p:sp>
        <p:nvSpPr>
          <p:cNvPr id="3" name="Content Placeholder 2"/>
          <p:cNvSpPr>
            <a:spLocks noGrp="1"/>
          </p:cNvSpPr>
          <p:nvPr>
            <p:ph idx="1"/>
          </p:nvPr>
        </p:nvSpPr>
        <p:spPr/>
        <p:txBody>
          <a:bodyPr/>
          <a:lstStyle/>
          <a:p>
            <a:r>
              <a:rPr lang="en-US" dirty="0" smtClean="0"/>
              <a:t>Who wrote it?</a:t>
            </a:r>
          </a:p>
          <a:p>
            <a:r>
              <a:rPr lang="en-US" dirty="0" smtClean="0"/>
              <a:t>When was it written?</a:t>
            </a:r>
          </a:p>
          <a:p>
            <a:r>
              <a:rPr lang="en-US" dirty="0" smtClean="0"/>
              <a:t>Why was it written?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Author</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prologue to Acts states that it is volume two of a two part work, the first of which “… dealt with all that Jesus began to do and teach,</a:t>
            </a:r>
            <a:r>
              <a:rPr lang="en-US" b="1" baseline="30000" dirty="0" smtClean="0"/>
              <a:t> </a:t>
            </a:r>
            <a:r>
              <a:rPr lang="en-US" dirty="0" smtClean="0"/>
              <a:t>until the day when he was taken up … “ (Acts 1:1b-2a, ESV)</a:t>
            </a:r>
          </a:p>
          <a:p>
            <a:r>
              <a:rPr lang="en-US" dirty="0" smtClean="0"/>
              <a:t>Both the Acts and the Gospel of Luke are addressed to </a:t>
            </a:r>
            <a:r>
              <a:rPr lang="en-US" dirty="0" err="1" smtClean="0"/>
              <a:t>Theophilus</a:t>
            </a:r>
            <a:endParaRPr lang="en-US" dirty="0" smtClean="0"/>
          </a:p>
          <a:p>
            <a:r>
              <a:rPr lang="en-US" dirty="0" smtClean="0"/>
              <a:t>Some of the latter parts of Acts are written in the first person, parts where Luke is said to be accompanying Paul</a:t>
            </a:r>
          </a:p>
          <a:p>
            <a:r>
              <a:rPr lang="en-US" dirty="0" smtClean="0"/>
              <a:t>The earliest external evidence we have that Luke wrote Acts is the </a:t>
            </a:r>
            <a:r>
              <a:rPr lang="en-US" dirty="0" err="1" smtClean="0"/>
              <a:t>Muratorian</a:t>
            </a:r>
            <a:r>
              <a:rPr lang="en-US" dirty="0" smtClean="0"/>
              <a:t> fragment (from about A.D. 170)</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Muratorian</a:t>
            </a:r>
            <a:r>
              <a:rPr lang="en-US" dirty="0" smtClean="0"/>
              <a:t> Fragment</a:t>
            </a:r>
            <a:endParaRPr lang="en-US" dirty="0"/>
          </a:p>
        </p:txBody>
      </p:sp>
      <p:sp>
        <p:nvSpPr>
          <p:cNvPr id="6" name="Content Placeholder 5"/>
          <p:cNvSpPr>
            <a:spLocks noGrp="1"/>
          </p:cNvSpPr>
          <p:nvPr>
            <p:ph sz="half" idx="2"/>
          </p:nvPr>
        </p:nvSpPr>
        <p:spPr>
          <a:xfrm>
            <a:off x="2667000" y="1200151"/>
            <a:ext cx="6019800" cy="3394472"/>
          </a:xfrm>
        </p:spPr>
        <p:txBody>
          <a:bodyPr>
            <a:normAutofit fontScale="92500" lnSpcReduction="10000"/>
          </a:bodyPr>
          <a:lstStyle/>
          <a:p>
            <a:r>
              <a:rPr lang="it-IT" dirty="0" smtClean="0"/>
              <a:t>Father Ludovico Antonio Muratori (1672–1750) discovered a 8th century list in Latin of the books of the NT</a:t>
            </a:r>
          </a:p>
          <a:p>
            <a:r>
              <a:rPr lang="it-IT" dirty="0" smtClean="0"/>
              <a:t>The list is a translation from a Greek original dating to about A.D. 170</a:t>
            </a:r>
          </a:p>
          <a:p>
            <a:r>
              <a:rPr lang="it-IT" dirty="0" smtClean="0"/>
              <a:t>The list makes some comments about each book, including the fact that Luke wrote </a:t>
            </a:r>
            <a:r>
              <a:rPr lang="it-IT" dirty="0" smtClean="0"/>
              <a:t>Acts</a:t>
            </a:r>
            <a:endParaRPr lang="it-IT" dirty="0" smtClean="0"/>
          </a:p>
        </p:txBody>
      </p:sp>
      <p:pic>
        <p:nvPicPr>
          <p:cNvPr id="1026" name="Picture 2"/>
          <p:cNvPicPr>
            <a:picLocks noGrp="1" noChangeAspect="1" noChangeArrowheads="1"/>
          </p:cNvPicPr>
          <p:nvPr>
            <p:ph sz="half" idx="1"/>
          </p:nvPr>
        </p:nvPicPr>
        <p:blipFill>
          <a:blip r:embed="rId2" cstate="print"/>
          <a:srcRect/>
          <a:stretch>
            <a:fillRect/>
          </a:stretch>
        </p:blipFill>
        <p:spPr bwMode="auto">
          <a:xfrm>
            <a:off x="533400" y="1733550"/>
            <a:ext cx="1714500" cy="2333625"/>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What Is and Isn’t Written</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t>Acts mentions the martyrdom of the deacon Stephen and the apostle James, but says nothing about the deaths of Peter and Paul, the book’s two main characters, in A.D. 66-68</a:t>
            </a:r>
          </a:p>
          <a:p>
            <a:r>
              <a:rPr lang="en-US" dirty="0" smtClean="0"/>
              <a:t>Acts gives Paul’s defense before Felix, Festus, and Agrippa, but says nothing about his defense before the emperor, to which these are preludes</a:t>
            </a:r>
          </a:p>
          <a:p>
            <a:r>
              <a:rPr lang="en-US" dirty="0" smtClean="0"/>
              <a:t>Acts talks about various local persecutions of Christians, but says nothing about the greater persecution under Nero</a:t>
            </a:r>
          </a:p>
          <a:p>
            <a:r>
              <a:rPr lang="en-US" dirty="0" smtClean="0"/>
              <a:t>In Volume One (his Gospel) Luke </a:t>
            </a:r>
            <a:r>
              <a:rPr lang="en-US" smtClean="0"/>
              <a:t>records Jesus’ </a:t>
            </a:r>
            <a:r>
              <a:rPr lang="en-US" dirty="0" smtClean="0"/>
              <a:t>prediction of the destruction of the temple in Jerusalem, but makes no mention in Volume Two (Acts) of the fulfillment of that prophecy (A.D. 70)</a:t>
            </a:r>
          </a:p>
          <a:p>
            <a:r>
              <a:rPr lang="en-US" dirty="0" smtClean="0"/>
              <a:t>What do you conclude from these statements and omissions?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Date of Writing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traditional date for Acts is A.D. 60-62</a:t>
            </a:r>
          </a:p>
          <a:p>
            <a:r>
              <a:rPr lang="en-US" dirty="0" smtClean="0"/>
              <a:t>The traditional date makes sense of all of this since in A.D. 60-62:</a:t>
            </a:r>
          </a:p>
          <a:p>
            <a:pPr lvl="1"/>
            <a:r>
              <a:rPr lang="en-US" dirty="0" smtClean="0"/>
              <a:t>Peter and Paul were still alive</a:t>
            </a:r>
          </a:p>
          <a:p>
            <a:pPr lvl="1"/>
            <a:r>
              <a:rPr lang="en-US" dirty="0" smtClean="0"/>
              <a:t>Paul was under house arrest in Rome waiting for a hearing before the emperor</a:t>
            </a:r>
          </a:p>
          <a:p>
            <a:pPr lvl="1"/>
            <a:r>
              <a:rPr lang="en-US" dirty="0" smtClean="0"/>
              <a:t>The Great Roman Fire of A.D. 64, after which Nero targeted Christians, had not yet happened</a:t>
            </a:r>
          </a:p>
          <a:p>
            <a:pPr lvl="1"/>
            <a:r>
              <a:rPr lang="en-US" dirty="0" smtClean="0"/>
              <a:t>The Jewish War had not yet started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t>Purpose</a:t>
            </a:r>
            <a:endParaRPr lang="en-US" dirty="0"/>
          </a:p>
        </p:txBody>
      </p:sp>
      <p:sp>
        <p:nvSpPr>
          <p:cNvPr id="3" name="Content Placeholder 2"/>
          <p:cNvSpPr>
            <a:spLocks noGrp="1"/>
          </p:cNvSpPr>
          <p:nvPr>
            <p:ph idx="1"/>
          </p:nvPr>
        </p:nvSpPr>
        <p:spPr/>
        <p:txBody>
          <a:bodyPr>
            <a:normAutofit fontScale="25000" lnSpcReduction="20000"/>
          </a:bodyPr>
          <a:lstStyle/>
          <a:p>
            <a:r>
              <a:rPr lang="en-US" sz="8000" dirty="0" smtClean="0"/>
              <a:t>“Inasmuch </a:t>
            </a:r>
            <a:r>
              <a:rPr lang="en-US" sz="8000" dirty="0"/>
              <a:t>as many have undertaken to compile a narrative of the things that have been accomplished among us</a:t>
            </a:r>
            <a:r>
              <a:rPr lang="en-US" sz="8000" dirty="0" smtClean="0"/>
              <a:t>, just </a:t>
            </a:r>
            <a:r>
              <a:rPr lang="en-US" sz="8000" dirty="0"/>
              <a:t>as those who from the beginning were eyewitnesses and ministers of the word have delivered them to us,</a:t>
            </a:r>
            <a:r>
              <a:rPr lang="en-US" sz="8000" baseline="30000" dirty="0"/>
              <a:t> </a:t>
            </a:r>
            <a:r>
              <a:rPr lang="en-US" sz="8000" dirty="0" smtClean="0"/>
              <a:t>it </a:t>
            </a:r>
            <a:r>
              <a:rPr lang="en-US" sz="8000" dirty="0"/>
              <a:t>seemed good to me also, having followed all things closely for some time past, to write an orderly account for you, most excellent </a:t>
            </a:r>
            <a:r>
              <a:rPr lang="en-US" sz="8000" dirty="0" err="1"/>
              <a:t>Theophilus</a:t>
            </a:r>
            <a:r>
              <a:rPr lang="en-US" sz="8000" dirty="0"/>
              <a:t>,</a:t>
            </a:r>
            <a:r>
              <a:rPr lang="en-US" sz="8000" baseline="30000" dirty="0"/>
              <a:t> </a:t>
            </a:r>
            <a:r>
              <a:rPr lang="en-US" sz="8000" dirty="0" smtClean="0"/>
              <a:t>that </a:t>
            </a:r>
            <a:r>
              <a:rPr lang="en-US" sz="8000" dirty="0"/>
              <a:t>you may have certainty concerning the things you have been taught</a:t>
            </a:r>
            <a:r>
              <a:rPr lang="en-US" sz="8000" dirty="0" smtClean="0"/>
              <a:t>.” (Luke 1:1-4, ESV)</a:t>
            </a:r>
          </a:p>
          <a:p>
            <a:r>
              <a:rPr lang="en-US" sz="8000" dirty="0" smtClean="0"/>
              <a:t>Luke says he is:</a:t>
            </a:r>
          </a:p>
          <a:p>
            <a:pPr lvl="1"/>
            <a:r>
              <a:rPr lang="en-US" sz="7000" dirty="0" smtClean="0"/>
              <a:t>Compiling a narrative of what happened</a:t>
            </a:r>
          </a:p>
          <a:p>
            <a:pPr lvl="1"/>
            <a:r>
              <a:rPr lang="en-US" sz="7000" dirty="0" smtClean="0"/>
              <a:t>Recording what eyewitnesses told him</a:t>
            </a:r>
          </a:p>
          <a:p>
            <a:pPr lvl="1"/>
            <a:r>
              <a:rPr lang="en-US" sz="7000" dirty="0" smtClean="0"/>
              <a:t>Putting it down in an orderly account</a:t>
            </a:r>
          </a:p>
          <a:p>
            <a:pPr lvl="1"/>
            <a:r>
              <a:rPr lang="en-US" sz="7000" dirty="0" smtClean="0"/>
              <a:t>Doing it so that the reader may be certain about what he has already been taught</a:t>
            </a:r>
            <a:endParaRPr lang="en-US" sz="7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the Leaders of the Church</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book of Acts focuses on individuals important in early church history, gives status updates on the growth of the church, and shows how and where the Gospel spread</a:t>
            </a:r>
          </a:p>
          <a:p>
            <a:r>
              <a:rPr lang="en-US" dirty="0" smtClean="0"/>
              <a:t>The people:</a:t>
            </a:r>
          </a:p>
          <a:p>
            <a:pPr lvl="1"/>
            <a:r>
              <a:rPr lang="en-US" dirty="0" smtClean="0"/>
              <a:t>Jesus (1:1-11)</a:t>
            </a:r>
          </a:p>
          <a:p>
            <a:pPr lvl="1"/>
            <a:r>
              <a:rPr lang="en-US" dirty="0" smtClean="0"/>
              <a:t>Peter (1:11-6:7 and 9:32-12:25)</a:t>
            </a:r>
          </a:p>
          <a:p>
            <a:pPr lvl="1"/>
            <a:r>
              <a:rPr lang="en-US" dirty="0" smtClean="0"/>
              <a:t>Stephen (6:8-8:3)</a:t>
            </a:r>
          </a:p>
          <a:p>
            <a:pPr lvl="1"/>
            <a:r>
              <a:rPr lang="en-US" dirty="0" smtClean="0"/>
              <a:t>Philip (8)</a:t>
            </a:r>
          </a:p>
          <a:p>
            <a:pPr lvl="1"/>
            <a:r>
              <a:rPr lang="en-US" dirty="0" smtClean="0"/>
              <a:t>Paul (9:1-31 and chapters 13-28)</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Structure: the Growth of the Church</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status updates:</a:t>
            </a:r>
          </a:p>
          <a:p>
            <a:pPr lvl="1"/>
            <a:r>
              <a:rPr lang="en-US" dirty="0" smtClean="0"/>
              <a:t>1:15 (before Pentecost)</a:t>
            </a:r>
          </a:p>
          <a:p>
            <a:pPr lvl="1"/>
            <a:r>
              <a:rPr lang="en-US" dirty="0" smtClean="0"/>
              <a:t>2:41 (after Pentecost)</a:t>
            </a:r>
          </a:p>
          <a:p>
            <a:pPr lvl="1"/>
            <a:r>
              <a:rPr lang="en-US" dirty="0" smtClean="0"/>
              <a:t>6:7 (spread of the Gospel in Jerusalem)</a:t>
            </a:r>
          </a:p>
          <a:p>
            <a:pPr lvl="1"/>
            <a:r>
              <a:rPr lang="en-US" dirty="0" smtClean="0"/>
              <a:t>9:31 (spread of the Gospel in Palestine)</a:t>
            </a:r>
          </a:p>
          <a:p>
            <a:pPr lvl="1"/>
            <a:r>
              <a:rPr lang="en-US" dirty="0" smtClean="0"/>
              <a:t>12:24 (before Paul’s 1</a:t>
            </a:r>
            <a:r>
              <a:rPr lang="en-US" baseline="30000" dirty="0" smtClean="0"/>
              <a:t>st</a:t>
            </a:r>
            <a:r>
              <a:rPr lang="en-US" dirty="0" smtClean="0"/>
              <a:t> missionary journey)</a:t>
            </a:r>
          </a:p>
          <a:p>
            <a:pPr lvl="1"/>
            <a:r>
              <a:rPr lang="en-US" dirty="0" smtClean="0"/>
              <a:t>16:5 (before the Gospel goes to Europe)</a:t>
            </a:r>
          </a:p>
          <a:p>
            <a:pPr lvl="1"/>
            <a:r>
              <a:rPr lang="en-US" dirty="0" smtClean="0"/>
              <a:t>19:20 (during Paul’s 3</a:t>
            </a:r>
            <a:r>
              <a:rPr lang="en-US" baseline="30000" dirty="0" smtClean="0"/>
              <a:t>rd</a:t>
            </a:r>
            <a:r>
              <a:rPr lang="en-US" dirty="0" smtClean="0"/>
              <a:t> missionary journey)</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3957</TotalTime>
  <Words>1292</Words>
  <Application>Microsoft Office PowerPoint</Application>
  <PresentationFormat>On-screen Show (16:9)</PresentationFormat>
  <Paragraphs>98</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Acts of the Apostles</vt:lpstr>
      <vt:lpstr>Questions About Acts</vt:lpstr>
      <vt:lpstr>Author</vt:lpstr>
      <vt:lpstr>Muratorian Fragment</vt:lpstr>
      <vt:lpstr>What Is and Isn’t Written</vt:lpstr>
      <vt:lpstr>Date of Writing</vt:lpstr>
      <vt:lpstr>Purpose</vt:lpstr>
      <vt:lpstr>Structure: the Leaders of the Church</vt:lpstr>
      <vt:lpstr>Structure: the Growth of the Church</vt:lpstr>
      <vt:lpstr>Structure: the Spread of the Gospel</vt:lpstr>
      <vt:lpstr>Teaching Method</vt:lpstr>
      <vt:lpstr>Video Introduction</vt:lpstr>
      <vt:lpstr>Background Information</vt:lpstr>
      <vt:lpstr>Summary of Events</vt:lpstr>
      <vt:lpstr>Archaeological Confirmation</vt:lpstr>
      <vt:lpstr>Archaeological Confirmation in Acts</vt:lpstr>
      <vt:lpstr>Important Textual Variations</vt:lpstr>
      <vt:lpstr>Example of a Textual Variation</vt:lpstr>
      <vt:lpstr>Discussion Question</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Jacky</dc:creator>
  <cp:lastModifiedBy>Jacky</cp:lastModifiedBy>
  <cp:revision>112</cp:revision>
  <dcterms:created xsi:type="dcterms:W3CDTF">2012-03-02T02:35:49Z</dcterms:created>
  <dcterms:modified xsi:type="dcterms:W3CDTF">2012-03-12T23:06:50Z</dcterms:modified>
</cp:coreProperties>
</file>